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4" r:id="rId8"/>
    <p:sldId id="281" r:id="rId9"/>
    <p:sldId id="284" r:id="rId10"/>
    <p:sldId id="274" r:id="rId11"/>
    <p:sldId id="286" r:id="rId12"/>
    <p:sldId id="273" r:id="rId13"/>
    <p:sldId id="285" r:id="rId14"/>
    <p:sldId id="276" r:id="rId15"/>
    <p:sldId id="28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508"/>
    <a:srgbClr val="33C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62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464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303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72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714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597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1405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317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740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7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7373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985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463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694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27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05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98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649E6DA-8692-471F-BA77-57C81B7002A8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7807F3-324B-4F83-A185-6A69B9277549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094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870857"/>
            <a:ext cx="6815669" cy="3352800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uk-U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600" b="1" i="1" dirty="0">
                <a:solidFill>
                  <a:srgbClr val="00B050"/>
                </a:solidFill>
              </a:rPr>
              <a:t>Впровадження чат-ботів для активізації пізнавальної діяльності учнів на уроках географії в умовах </a:t>
            </a:r>
            <a:r>
              <a:rPr lang="uk-UA" sz="3600" b="1" i="1" dirty="0" err="1">
                <a:solidFill>
                  <a:srgbClr val="00B050"/>
                </a:solidFill>
              </a:rPr>
              <a:t>смарт-освіти</a:t>
            </a:r>
            <a:r>
              <a:rPr lang="uk-UA" sz="3600" b="1" i="1" dirty="0">
                <a:solidFill>
                  <a:srgbClr val="00B050"/>
                </a:solidFill>
              </a:rPr>
              <a:t> </a:t>
            </a:r>
            <a:r>
              <a:rPr lang="uk-UA" dirty="0"/>
              <a:t/>
            </a:r>
            <a:br>
              <a:rPr lang="uk-UA" dirty="0"/>
            </a:br>
            <a:endParaRPr lang="ru-RU" dirty="0">
              <a:solidFill>
                <a:srgbClr val="33CC3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4223657"/>
            <a:ext cx="6815669" cy="1110342"/>
          </a:xfrm>
        </p:spPr>
        <p:txBody>
          <a:bodyPr>
            <a:normAutofit/>
          </a:bodyPr>
          <a:lstStyle/>
          <a:p>
            <a:pPr marL="36576" lvl="0">
              <a:lnSpc>
                <a:spcPct val="100000"/>
              </a:lnSpc>
              <a:spcBef>
                <a:spcPts val="0"/>
              </a:spcBef>
              <a:buClr>
                <a:srgbClr val="F07F09"/>
              </a:buClr>
              <a:buSzPct val="80000"/>
            </a:pPr>
            <a:r>
              <a:rPr lang="uk-UA" b="1" dirty="0" smtClean="0">
                <a:solidFill>
                  <a:srgbClr val="F07F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Вінницький </a:t>
            </a:r>
            <a:r>
              <a:rPr lang="uk-UA" b="1" dirty="0" smtClean="0">
                <a:solidFill>
                  <a:srgbClr val="F07F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державний педагогічний університет імені Михайла Коцюбинського</a:t>
            </a:r>
            <a:endParaRPr lang="uk-UA" b="1" dirty="0">
              <a:solidFill>
                <a:srgbClr val="F07F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22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uk-UA" sz="3900" b="1" dirty="0">
                <a:ln>
                  <a:noFill/>
                </a:ln>
                <a:solidFill>
                  <a:srgbClr val="F07F09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ТУРИЗМ</a:t>
            </a:r>
            <a:r>
              <a:rPr lang="en-GB" sz="3900" b="1" dirty="0">
                <a:ln>
                  <a:noFill/>
                </a:ln>
                <a:solidFill>
                  <a:srgbClr val="F07F09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en-GB" sz="3900" b="1" dirty="0">
                <a:ln>
                  <a:noFill/>
                </a:ln>
                <a:solidFill>
                  <a:srgbClr val="F07F09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endParaRPr lang="en-GB" sz="2400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LUGURY + FASHION + PRESTIGE + TIME DEMAND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розкіш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мода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престиж 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</a:t>
            </a:r>
            <a:r>
              <a:rPr lang="en-GB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вимога часу</a:t>
            </a:r>
            <a:endParaRPr lang="en-GB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4200" b="1" dirty="0">
                <a:solidFill>
                  <a:srgbClr val="F07F09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LIVING ESSENTIAL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4200" b="1" dirty="0">
                <a:solidFill>
                  <a:srgbClr val="F07F09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життєва необхідність</a:t>
            </a:r>
            <a:endParaRPr lang="en-GB" sz="4200" b="1" dirty="0">
              <a:solidFill>
                <a:srgbClr val="F07F09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004" y="4082144"/>
            <a:ext cx="2278882" cy="2064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11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latin typeface="Century Gothic"/>
              </a:rPr>
              <a:t>БОТ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18457" y="2556931"/>
            <a:ext cx="8248257" cy="3664255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 3" charset="2"/>
              <a:buChar char=""/>
            </a:pPr>
            <a:r>
              <a:rPr lang="uk-UA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Робот або бот, а також </a:t>
            </a:r>
            <a:r>
              <a:rPr lang="uk-UA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інтернет-бот</a:t>
            </a:r>
            <a:r>
              <a:rPr lang="uk-UA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(англ. </a:t>
            </a:r>
            <a:r>
              <a:rPr lang="uk-UA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bot</a:t>
            </a:r>
            <a:r>
              <a:rPr lang="uk-UA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, скор. від англ. </a:t>
            </a:r>
            <a:r>
              <a:rPr lang="uk-UA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robot</a:t>
            </a:r>
            <a:r>
              <a:rPr lang="uk-UA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) — спеціальна програма, що виконує автоматично і/або за заданим розкладом які-небудь дії через ті ж інтерфейси, що й звичайний </a:t>
            </a:r>
            <a:r>
              <a:rPr lang="uk-UA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</a:rPr>
              <a:t>користувач</a:t>
            </a:r>
            <a:endParaRPr lang="ru-RU" sz="3200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</a:endParaRP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576" y="3293552"/>
            <a:ext cx="3041934" cy="3041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0632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7443"/>
            <a:ext cx="10515600" cy="1534886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280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Чат-бот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імітує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розмову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з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людиною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в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Інтернеті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,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саме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тому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даний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сервіс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найкраще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зарекомендував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себе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саме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в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месенджерах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(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Facebook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Messenger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,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Telegram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ru-RU" sz="280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тощо</a:t>
            </a:r>
            <a: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  <a:t>).</a:t>
            </a:r>
            <a:br>
              <a:rPr lang="ru-RU" sz="28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+mn-ea"/>
                <a:cs typeface="+mn-cs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786" y="2432957"/>
            <a:ext cx="8752114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11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40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latin typeface="Century Gothic"/>
              </a:rPr>
              <a:t>Як же відбуватиметься </a:t>
            </a:r>
            <a:r>
              <a:rPr lang="uk-UA" sz="5400" dirty="0" err="1">
                <a:ln>
                  <a:noFill/>
                </a:ln>
                <a:solidFill>
                  <a:srgbClr val="31B4E6">
                    <a:lumMod val="75000"/>
                  </a:srgbClr>
                </a:solidFill>
                <a:latin typeface="Century Gothic"/>
              </a:rPr>
              <a:t>челлендж</a:t>
            </a:r>
            <a:r>
              <a:rPr lang="uk-UA" sz="540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latin typeface="Century Gothic"/>
              </a:rPr>
              <a:t>?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43200"/>
            <a:ext cx="4718957" cy="335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500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20486"/>
            <a:ext cx="9601196" cy="1665513"/>
          </a:xfrm>
        </p:spPr>
        <p:txBody>
          <a:bodyPr>
            <a:normAutofit/>
          </a:bodyPr>
          <a:lstStyle/>
          <a:p>
            <a:r>
              <a:rPr lang="uk-UA" dirty="0" smtClean="0"/>
              <a:t>Навчання </a:t>
            </a:r>
            <a:r>
              <a:rPr lang="uk-UA" dirty="0" smtClean="0"/>
              <a:t>за допомогою чат-ботів – це: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460" y="2569029"/>
            <a:ext cx="9524994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Корисно       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           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Сучасно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                 </a:t>
            </a:r>
            <a:r>
              <a:rPr lang="uk-UA" sz="3600" dirty="0" err="1" smtClean="0">
                <a:solidFill>
                  <a:schemeClr val="accent5">
                    <a:lumMod val="50000"/>
                  </a:schemeClr>
                </a:solidFill>
              </a:rPr>
              <a:t>Креативно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Необхідно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                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Цікаво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                   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</a:rPr>
              <a:t>Доступно </a:t>
            </a:r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               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Рисунок 6" descr="ÐÐ°ÑÑÐ¸Ð½ÐºÐ¸ Ð¿Ð¾ Ð·Ð°Ð¿ÑÐ¾ÑÑ smart travel school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564" y="3972985"/>
            <a:ext cx="4607379" cy="219801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Стрелка вправо 12"/>
          <p:cNvSpPr/>
          <p:nvPr/>
        </p:nvSpPr>
        <p:spPr>
          <a:xfrm>
            <a:off x="1110344" y="2786743"/>
            <a:ext cx="370116" cy="1632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880882" y="2786743"/>
            <a:ext cx="326572" cy="1632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8175172" y="2792184"/>
            <a:ext cx="359228" cy="1578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1110344" y="3450773"/>
            <a:ext cx="370116" cy="152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880882" y="3482219"/>
            <a:ext cx="337456" cy="197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8196943" y="3492803"/>
            <a:ext cx="337457" cy="1747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05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29344"/>
            <a:ext cx="9601196" cy="1556656"/>
          </a:xfrm>
        </p:spPr>
        <p:txBody>
          <a:bodyPr>
            <a:normAutofit fontScale="90000"/>
          </a:bodyPr>
          <a:lstStyle/>
          <a:p>
            <a:pPr marL="285750" lvl="0" indent="-285750" algn="r">
              <a:spcBef>
                <a:spcPct val="20000"/>
              </a:spcBef>
              <a:spcAft>
                <a:spcPts val="600"/>
              </a:spcAft>
            </a:pPr>
            <a: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uk-UA" sz="3100" i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«Людину роблять щасливою три речі: </a:t>
            </a:r>
            <a:br>
              <a:rPr lang="uk-UA" sz="3100" i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uk-UA" sz="3100" i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любов, цікава робота і можливість подорожувати» </a:t>
            </a:r>
            <a: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uk-UA" sz="2400" i="1" dirty="0" smtClean="0">
                <a:ln>
                  <a:noFill/>
                </a:ln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/>
            </a:r>
            <a:b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383971"/>
            <a:ext cx="9601196" cy="34918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</a:p>
          <a:p>
            <a:pPr marL="0" indent="0" algn="ctr">
              <a:buNone/>
            </a:pPr>
            <a:endParaRPr lang="uk-UA" sz="6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6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578" y="3581400"/>
            <a:ext cx="4348842" cy="26672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71" y="3720551"/>
            <a:ext cx="3684814" cy="2388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225" y="3868127"/>
            <a:ext cx="3701502" cy="219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061357"/>
            <a:ext cx="9601196" cy="898072"/>
          </a:xfrm>
        </p:spPr>
        <p:txBody>
          <a:bodyPr>
            <a:normAutofit/>
          </a:bodyPr>
          <a:lstStyle/>
          <a:p>
            <a:pPr>
              <a:spcAft>
                <a:spcPts val="800"/>
              </a:spcAft>
            </a:pP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Актуальність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451542"/>
            <a:ext cx="9601196" cy="3731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6186" y="2588512"/>
            <a:ext cx="11217727" cy="4031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uk-UA" sz="3200" dirty="0"/>
              <a:t>Активізація пізнавальної діяльності учнів є необхідною умовою свідомого засвоєння ними навчального матеріалу. На сучасному етапі розвитку географічної  освіти, учні повинні не просто засвоїти певну систему знань, а й навчитись аналізувати, порівнювати, узагальнювати, знаходити причино-наслідкові зв'язки. Тому на уроках географії раціонально використовувати такі методи, прийоми та засоби навчання, які передбачають самостійну пошукову діяльність учнів.</a:t>
            </a:r>
          </a:p>
        </p:txBody>
      </p:sp>
    </p:spTree>
    <p:extLst>
      <p:ext uri="{BB962C8B-B14F-4D97-AF65-F5344CB8AC3E}">
        <p14:creationId xmlns:p14="http://schemas.microsoft.com/office/powerpoint/2010/main" val="319192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err="1">
                <a:solidFill>
                  <a:srgbClr val="000000"/>
                </a:solidFill>
                <a:latin typeface="Times New Roman"/>
                <a:ea typeface="Calibri"/>
              </a:rPr>
              <a:t>Смарт-освіта</a:t>
            </a: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</a:rPr>
              <a:t> (</a:t>
            </a:r>
            <a:r>
              <a:rPr lang="uk-UA" dirty="0" err="1">
                <a:solidFill>
                  <a:srgbClr val="000000"/>
                </a:solidFill>
                <a:latin typeface="Times New Roman"/>
                <a:ea typeface="Calibri"/>
              </a:rPr>
              <a:t>Smart</a:t>
            </a: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uk-UA" dirty="0" err="1">
                <a:solidFill>
                  <a:srgbClr val="000000"/>
                </a:solidFill>
                <a:latin typeface="Times New Roman"/>
                <a:ea typeface="Calibri"/>
              </a:rPr>
              <a:t>education</a:t>
            </a: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200" dirty="0" smtClean="0">
                <a:solidFill>
                  <a:srgbClr val="000000"/>
                </a:solidFill>
                <a:latin typeface="Times New Roman"/>
                <a:ea typeface="Calibri"/>
              </a:rPr>
              <a:t>–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Calibri"/>
              </a:rPr>
              <a:t>це концепція, що передбачає повну комплексну модернізацію всіх навчальних і освітніх процесів, а також методів і технологій, що безпосередньо використовуються в цих процесах</a:t>
            </a:r>
            <a:endParaRPr lang="uk-UA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uk-UA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28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698171"/>
            <a:ext cx="9601196" cy="587828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pic>
        <p:nvPicPr>
          <p:cNvPr id="5" name="Picture 10" descr="http://www.kngu.org/sites/default/files/images/%D0%BA%D0%BE%D0%BD%D1%84_%20%D0%BD%D0%B0%D1%86%20%D0%BE%D0%B1%D1%80%D0%B0%D0%B7%D0%BE%D0%B2%D0%B0%D0%BD%D0%B8%D0%B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87"/>
          <a:stretch/>
        </p:blipFill>
        <p:spPr bwMode="auto">
          <a:xfrm>
            <a:off x="2745835" y="534503"/>
            <a:ext cx="6798298" cy="1611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3200" dirty="0" err="1">
                <a:solidFill>
                  <a:srgbClr val="000000"/>
                </a:solidFill>
                <a:latin typeface="Times New Roman"/>
                <a:ea typeface="Calibri"/>
              </a:rPr>
              <a:t>Смарт-освіта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Calibri"/>
              </a:rPr>
              <a:t> в сучасному освітньому середовищі обов’язково передбачає використання таких технологій: доступ в мережу Інтернет, розумна дошка, розумні екрани.  Власне ці технології дозволяють по-новому побудувати процес розробки контенту, його доставки і актуалізації, тобто значно спрощує роботу в освітньому середовищі.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12102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>
          <a:xfrm>
            <a:off x="669471" y="1877787"/>
            <a:ext cx="10891158" cy="42617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</a:rPr>
              <a:t>Ф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орма 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</a:rPr>
              <a:t>подачі матеріалу за допомогою інтерактивного устаткування (серед яких інтерактивні дошки «SMART </a:t>
            </a:r>
            <a:r>
              <a:rPr lang="uk-UA" sz="2800" dirty="0" err="1">
                <a:solidFill>
                  <a:srgbClr val="000000"/>
                </a:solidFill>
                <a:latin typeface="Times New Roman"/>
                <a:ea typeface="Calibri"/>
              </a:rPr>
              <a:t>Boards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</a:rPr>
              <a:t>», інтерактивні дисплеї «</a:t>
            </a:r>
            <a:r>
              <a:rPr lang="uk-UA" sz="2800" dirty="0" err="1">
                <a:solidFill>
                  <a:srgbClr val="000000"/>
                </a:solidFill>
                <a:latin typeface="Times New Roman"/>
                <a:ea typeface="Calibri"/>
              </a:rPr>
              <a:t>Sympodium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</a:rPr>
              <a:t>») являє собою презентацію, яка створена доповідачем.  На сучасних інтерактивних дошках «SMART </a:t>
            </a:r>
            <a:r>
              <a:rPr lang="uk-UA" sz="2800" dirty="0" err="1">
                <a:solidFill>
                  <a:srgbClr val="000000"/>
                </a:solidFill>
                <a:latin typeface="Times New Roman"/>
                <a:ea typeface="Calibri"/>
              </a:rPr>
              <a:t>Boards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</a:rPr>
              <a:t>» можна писати спеціальним маркером, демонструвати навчальний матеріал, робити письмові коментарі над зображенням на екрані</a:t>
            </a:r>
            <a:r>
              <a:rPr lang="uk-UA" sz="2800" dirty="0">
                <a:latin typeface="Times New Roman"/>
                <a:ea typeface="Calibri"/>
              </a:rPr>
              <a:t>. </a:t>
            </a:r>
            <a:r>
              <a:rPr lang="uk-UA" sz="2800" b="1" dirty="0">
                <a:latin typeface="Times New Roman"/>
                <a:ea typeface="Calibri"/>
              </a:rPr>
              <a:t> </a:t>
            </a:r>
            <a:r>
              <a:rPr lang="uk-UA" sz="2800" dirty="0">
                <a:latin typeface="Times New Roman"/>
                <a:ea typeface="Calibri"/>
              </a:rPr>
              <a:t>Крім того, всі записи на інтерактивній дошці «SMART </a:t>
            </a:r>
            <a:r>
              <a:rPr lang="uk-UA" sz="2800" dirty="0" err="1">
                <a:latin typeface="Times New Roman"/>
                <a:ea typeface="Calibri"/>
              </a:rPr>
              <a:t>Board</a:t>
            </a:r>
            <a:r>
              <a:rPr lang="uk-UA" sz="2800" dirty="0">
                <a:latin typeface="Times New Roman"/>
                <a:ea typeface="Calibri"/>
              </a:rPr>
              <a:t>» передаються учням, зберігаються на магнітних носіях, роздруковуються, надсилаються електронною поштою відсутнім учням на занятті</a:t>
            </a:r>
            <a:endParaRPr lang="uk-UA" sz="2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0376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718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Ð°Ð¹ÐºÑÐ°ÑÑ ÑÐ¸ÑÐ°ÑÐ¸ Ð¿ÑÐ¾ Ð¿Ð¾Ð´Ð¾ÑÐ¾Ð¶Ñ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829" y="326572"/>
            <a:ext cx="2334983" cy="200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xfrm>
            <a:off x="604157" y="2351313"/>
            <a:ext cx="10972800" cy="4033157"/>
          </a:xfrm>
        </p:spPr>
        <p:txBody>
          <a:bodyPr>
            <a:normAutofit fontScale="77500" lnSpcReduction="20000"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можливість залучення учнів до активної діяльності, активізація їх творчого потенціалу;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більший обсяг охоплення зорової інформації, що якісно підвищує ефективність та якість проведення заняття вчителем географії; 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розвиток наочно-образного мислення завдяки яскравості комп’ютерної графіки;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можливість опрацювання великої кількості інформації учнями за досить короткі строки;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забезпечення умов для індивідуальної дослідницької роботи з новітніми засобами навчання, де учні можуть самостійно проводити експерименти, перевіряти гіпотези тощо.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02130" y="865414"/>
            <a:ext cx="9029699" cy="1420585"/>
          </a:xfrm>
        </p:spPr>
        <p:txBody>
          <a:bodyPr>
            <a:normAutofit fontScale="90000"/>
          </a:bodyPr>
          <a:lstStyle/>
          <a:p>
            <a:pPr indent="450215" algn="just">
              <a:spcAft>
                <a:spcPts val="0"/>
              </a:spcAft>
            </a:pPr>
            <a:r>
              <a:rPr lang="uk-UA" sz="4000" i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Основними результатами використання </a:t>
            </a:r>
            <a:r>
              <a:rPr lang="uk-UA" sz="4000" i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смарт-технології</a:t>
            </a:r>
            <a:r>
              <a:rPr lang="uk-UA" sz="4000" i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в освітньому процесі є</a:t>
            </a: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:</a:t>
            </a:r>
            <a:r>
              <a:rPr lang="uk-UA" sz="3600" dirty="0">
                <a:latin typeface="Calibri"/>
                <a:ea typeface="Calibri"/>
                <a:cs typeface="Times New Roman"/>
              </a:rPr>
              <a:t/>
            </a:r>
            <a:br>
              <a:rPr lang="uk-UA" sz="3600" dirty="0">
                <a:latin typeface="Calibri"/>
                <a:ea typeface="Calibri"/>
                <a:cs typeface="Times New Roman"/>
              </a:rPr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077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Ð°Ð¹ÐºÑÐ°ÑÑ ÑÐ¸ÑÐ°ÑÐ¸ Ð¿ÑÐ¾ Ð¿Ð¾Ð´Ð¾ÑÐ¾Ð¶Ñ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5159828"/>
            <a:ext cx="2819400" cy="169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xfrm>
            <a:off x="653143" y="2556932"/>
            <a:ext cx="10243454" cy="3318936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реалізація 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принципу індивідуальності, наявність моментального зворотного зв’язку, більші можливості наочного пред’явлення навчального матеріалу, об’єктивна оцінка результатів дій 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учнів, 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запис протоколу навчальної роботи із наступним його аналізом.</a:t>
            </a:r>
            <a:endParaRPr lang="uk-UA" sz="28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i="1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Перевагами роботи учнів </a:t>
            </a:r>
            <a:r>
              <a:rPr lang="uk-UA" sz="3200" i="1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зі </a:t>
            </a:r>
            <a:r>
              <a:rPr lang="uk-UA" sz="3200" i="1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смарт-технологіями</a:t>
            </a:r>
            <a:r>
              <a:rPr lang="uk-UA" sz="3200" i="1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i="1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на уроках географії є:</a:t>
            </a:r>
            <a:endParaRPr lang="uk-UA" sz="32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8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 fontAlgn="t">
              <a:spcAft>
                <a:spcPts val="0"/>
              </a:spcAft>
            </a:pPr>
            <a:r>
              <a:rPr lang="uk-UA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Впровадження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чат-ботів в освітній процес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на уроках географії дозволяє:</a:t>
            </a:r>
            <a:r>
              <a:rPr lang="uk-UA" sz="3600" dirty="0">
                <a:latin typeface="Calibri"/>
                <a:ea typeface="Calibri"/>
                <a:cs typeface="Times New Roman"/>
              </a:rPr>
              <a:t/>
            </a:r>
            <a:br>
              <a:rPr lang="uk-UA" sz="3600" dirty="0">
                <a:latin typeface="Calibri"/>
                <a:ea typeface="Calibri"/>
                <a:cs typeface="Times New Roman"/>
              </a:rPr>
            </a:br>
            <a:endParaRPr lang="uk-UA" dirty="0"/>
          </a:p>
        </p:txBody>
      </p:sp>
      <p:sp>
        <p:nvSpPr>
          <p:cNvPr id="7" name="Місце для вмісту 6"/>
          <p:cNvSpPr>
            <a:spLocks noGrp="1"/>
          </p:cNvSpPr>
          <p:nvPr>
            <p:ph idx="1"/>
          </p:nvPr>
        </p:nvSpPr>
        <p:spPr>
          <a:xfrm>
            <a:off x="685800" y="2334985"/>
            <a:ext cx="10825843" cy="3967843"/>
          </a:xfrm>
        </p:spPr>
        <p:txBody>
          <a:bodyPr>
            <a:normAutofit/>
          </a:bodyPr>
          <a:lstStyle/>
          <a:p>
            <a:pPr marL="342900" lvl="0" indent="-342900" algn="just" fontAlgn="t">
              <a:lnSpc>
                <a:spcPct val="150000"/>
              </a:lnSpc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краще оцінити здібності та знання учня;</a:t>
            </a:r>
            <a:endParaRPr lang="uk-UA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lnSpc>
                <a:spcPct val="150000"/>
              </a:lnSpc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застосовувати нові, нетрадиційні форми,методи і засоби навчання;</a:t>
            </a:r>
            <a:endParaRPr lang="uk-UA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lnSpc>
                <a:spcPct val="150000"/>
              </a:lnSpc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розвивати творчі здібності учнів; </a:t>
            </a:r>
            <a:endParaRPr lang="uk-UA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lnSpc>
                <a:spcPct val="150000"/>
              </a:lnSpc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розвивати самостійне мислення учнів та активізувати навчальну діяльність;</a:t>
            </a:r>
            <a:endParaRPr lang="uk-UA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lnSpc>
                <a:spcPct val="150000"/>
              </a:lnSpc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істотно розвинути, урізноманітнити й осучаснити способи проведення навчальної діяльності на уроках географії.</a:t>
            </a:r>
            <a:endParaRPr lang="uk-UA" sz="18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6735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93625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262626"/>
                </a:solidFill>
                <a:latin typeface="Times New Roman"/>
                <a:ea typeface="Times New Roman"/>
              </a:rPr>
              <a:t>Використання  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</a:rPr>
              <a:t>чат-ботів на уроках географії</a:t>
            </a:r>
            <a:r>
              <a:rPr lang="uk-UA" b="1" dirty="0">
                <a:solidFill>
                  <a:srgbClr val="262626"/>
                </a:solidFill>
                <a:latin typeface="Times New Roman"/>
                <a:ea typeface="Times New Roman"/>
              </a:rPr>
              <a:t>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02129" y="2375065"/>
            <a:ext cx="10874828" cy="3813464"/>
          </a:xfrm>
        </p:spPr>
        <p:txBody>
          <a:bodyPr>
            <a:normAutofit/>
          </a:bodyPr>
          <a:lstStyle/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активізує пізнавальну активність учнів та підвищує ефективність самостійної роботи учнів;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відкриває </a:t>
            </a: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доступ до сучасних інноваційних форм і методів навчання; 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створює можливості для творчості; 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допомагає у закріпленні здобутих навичок;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дозволяє впроваджувати нові форми і методи навчання;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створює умови для індивідуалізації та диференціації навчання учнів;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t">
              <a:spcAft>
                <a:spcPts val="0"/>
              </a:spcAft>
              <a:buFont typeface="Wingdings 2"/>
              <a:buChar char=""/>
              <a:tabLst>
                <a:tab pos="457200" algn="l"/>
              </a:tabLst>
            </a:pPr>
            <a:r>
              <a:rPr lang="uk-UA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підвищення рівня якості освітнього процесу.</a:t>
            </a:r>
            <a:endParaRPr lang="uk-UA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87989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321</TotalTime>
  <Words>578</Words>
  <Application>Microsoft Office PowerPoint</Application>
  <PresentationFormat>Довільний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Натуральные материалы</vt:lpstr>
      <vt:lpstr>         Впровадження чат-ботів для активізації пізнавальної діяльності учнів на уроках географії в умовах смарт-освіти  </vt:lpstr>
      <vt:lpstr>Актуальність</vt:lpstr>
      <vt:lpstr>Смарт-освіта (Smart education)</vt:lpstr>
      <vt:lpstr>Презентація PowerPoint</vt:lpstr>
      <vt:lpstr>Презентація PowerPoint</vt:lpstr>
      <vt:lpstr>Основними результатами використання смарт-технології в освітньому процесі є: </vt:lpstr>
      <vt:lpstr>Перевагами роботи учнів зі смарт-технологіями на уроках географії є:</vt:lpstr>
      <vt:lpstr>Впровадження чат-ботів в освітній процес  на уроках географії дозволяє: </vt:lpstr>
      <vt:lpstr>Використання  чат-ботів на уроках географії:</vt:lpstr>
      <vt:lpstr>ТУРИЗМ  </vt:lpstr>
      <vt:lpstr>БОТ</vt:lpstr>
      <vt:lpstr>Чат-бот імітує розмову з людиною в Інтернеті, саме тому даний сервіс найкраще зарекомендував себе саме в месенджерах (Facebook Messenger, Telegram тощо). </vt:lpstr>
      <vt:lpstr>Як же відбуватиметься челлендж?</vt:lpstr>
      <vt:lpstr>Навчання за допомогою чат-ботів – це:</vt:lpstr>
      <vt:lpstr> «Людину роблять щасливою три речі:  любов, цікава робота і можливість подорожувати»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«Smart Travel HUB» </dc:title>
  <dc:creator>USER</dc:creator>
  <cp:lastModifiedBy>Компютер</cp:lastModifiedBy>
  <cp:revision>70</cp:revision>
  <dcterms:created xsi:type="dcterms:W3CDTF">2019-04-04T18:01:56Z</dcterms:created>
  <dcterms:modified xsi:type="dcterms:W3CDTF">2021-08-19T20:32:08Z</dcterms:modified>
</cp:coreProperties>
</file>